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9" r:id="rId3"/>
    <p:sldId id="260" r:id="rId4"/>
    <p:sldId id="257" r:id="rId5"/>
    <p:sldId id="258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Roboto" panose="020B0604020202020204" charset="0"/>
      <p:regular r:id="rId12"/>
      <p:bold r:id="rId13"/>
      <p:italic r:id="rId14"/>
      <p:boldItalic r:id="rId15"/>
    </p:embeddedFont>
    <p:embeddedFont>
      <p:font typeface="Nunito" panose="020B0604020202020204" charset="-52"/>
      <p:regular r:id="rId16"/>
      <p:bold r:id="rId17"/>
      <p:italic r:id="rId18"/>
      <p:boldItalic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B"/>
    <a:srgbClr val="000000"/>
    <a:srgbClr val="008A7A"/>
    <a:srgbClr val="00DEC4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2" autoAdjust="0"/>
  </p:normalViewPr>
  <p:slideViewPr>
    <p:cSldViewPr>
      <p:cViewPr varScale="1">
        <p:scale>
          <a:sx n="146" d="100"/>
          <a:sy n="146" d="100"/>
        </p:scale>
        <p:origin x="-660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64581-0ED1-4444-B224-59A621234EA1}" type="doc">
      <dgm:prSet loTypeId="urn:microsoft.com/office/officeart/2005/8/layout/venn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94A928-073B-4399-AC13-B0B180BBAE09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1" action="ppaction://hlinksldjump"/>
            </a:rPr>
            <a:t>2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1C77707-A3FB-472C-BDCA-A3C61CAF2B11}" type="parTrans" cxnId="{5FCCD407-1AE0-4036-9EF2-AF81876BA9B4}">
      <dgm:prSet/>
      <dgm:spPr/>
      <dgm:t>
        <a:bodyPr/>
        <a:lstStyle/>
        <a:p>
          <a:endParaRPr lang="ru-RU"/>
        </a:p>
      </dgm:t>
    </dgm:pt>
    <dgm:pt modelId="{DC504798-C995-4F5B-9322-97A715D5E21F}" type="sibTrans" cxnId="{5FCCD407-1AE0-4036-9EF2-AF81876BA9B4}">
      <dgm:prSet/>
      <dgm:spPr/>
      <dgm:t>
        <a:bodyPr/>
        <a:lstStyle/>
        <a:p>
          <a:endParaRPr lang="ru-RU"/>
        </a:p>
      </dgm:t>
    </dgm:pt>
    <dgm:pt modelId="{77E03D84-80C3-494C-98B3-4ECF52AB30EA}" type="pres">
      <dgm:prSet presAssocID="{0DD64581-0ED1-4444-B224-59A621234E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2408D-816D-4A9F-874C-0F51EAA6FFA9}" type="pres">
      <dgm:prSet presAssocID="{A994A928-073B-4399-AC13-B0B180BBAE09}" presName="circ1TxSh" presStyleLbl="vennNode1" presStyleIdx="0" presStyleCnt="1" custAng="20875460" custScaleX="107570" custLinFactNeighborX="40571" custLinFactNeighborY="-16430"/>
      <dgm:spPr/>
      <dgm:t>
        <a:bodyPr/>
        <a:lstStyle/>
        <a:p>
          <a:endParaRPr lang="ru-RU"/>
        </a:p>
      </dgm:t>
    </dgm:pt>
  </dgm:ptLst>
  <dgm:cxnLst>
    <dgm:cxn modelId="{5FCCD407-1AE0-4036-9EF2-AF81876BA9B4}" srcId="{0DD64581-0ED1-4444-B224-59A621234EA1}" destId="{A994A928-073B-4399-AC13-B0B180BBAE09}" srcOrd="0" destOrd="0" parTransId="{F1C77707-A3FB-472C-BDCA-A3C61CAF2B11}" sibTransId="{DC504798-C995-4F5B-9322-97A715D5E21F}"/>
    <dgm:cxn modelId="{7C779119-0BC3-4D8F-BCB1-42F080E3F891}" type="presOf" srcId="{A994A928-073B-4399-AC13-B0B180BBAE09}" destId="{01F2408D-816D-4A9F-874C-0F51EAA6FFA9}" srcOrd="0" destOrd="0" presId="urn:microsoft.com/office/officeart/2005/8/layout/venn1"/>
    <dgm:cxn modelId="{EBFB1620-3A53-48CA-ACB8-4BCA2F372FFC}" type="presOf" srcId="{0DD64581-0ED1-4444-B224-59A621234EA1}" destId="{77E03D84-80C3-494C-98B3-4ECF52AB30EA}" srcOrd="0" destOrd="0" presId="urn:microsoft.com/office/officeart/2005/8/layout/venn1"/>
    <dgm:cxn modelId="{63957B0B-2952-4128-8EA7-EAD042D312A1}" type="presParOf" srcId="{77E03D84-80C3-494C-98B3-4ECF52AB30EA}" destId="{01F2408D-816D-4A9F-874C-0F51EAA6FFA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64581-0ED1-4444-B224-59A621234EA1}" type="doc">
      <dgm:prSet loTypeId="urn:microsoft.com/office/officeart/2005/8/layout/venn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D922A3-D127-40C0-A833-BC5AC90259E4}">
      <dgm:prSet/>
      <dgm:spPr/>
      <dgm:t>
        <a:bodyPr/>
        <a:lstStyle/>
        <a:p>
          <a:r>
            <a:rPr lang="ru-RU" dirty="0" smtClean="0"/>
            <a:t>гибкость</a:t>
          </a:r>
          <a:endParaRPr lang="ru-RU" dirty="0"/>
        </a:p>
      </dgm:t>
    </dgm:pt>
    <dgm:pt modelId="{29D95C36-9908-4B30-8A8D-F36A67731935}" type="parTrans" cxnId="{D2593FCD-1069-4033-8EB7-44E521445B6A}">
      <dgm:prSet/>
      <dgm:spPr/>
      <dgm:t>
        <a:bodyPr/>
        <a:lstStyle/>
        <a:p>
          <a:endParaRPr lang="ru-RU"/>
        </a:p>
      </dgm:t>
    </dgm:pt>
    <dgm:pt modelId="{EDEC97E9-97EB-43CF-9998-2898F1AFA93C}" type="sibTrans" cxnId="{D2593FCD-1069-4033-8EB7-44E521445B6A}">
      <dgm:prSet/>
      <dgm:spPr/>
      <dgm:t>
        <a:bodyPr/>
        <a:lstStyle/>
        <a:p>
          <a:endParaRPr lang="ru-RU"/>
        </a:p>
      </dgm:t>
    </dgm:pt>
    <dgm:pt modelId="{77E03D84-80C3-494C-98B3-4ECF52AB30EA}" type="pres">
      <dgm:prSet presAssocID="{0DD64581-0ED1-4444-B224-59A621234E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FAB41C-33B8-49E8-9DCF-62929754171E}" type="pres">
      <dgm:prSet presAssocID="{D9D922A3-D127-40C0-A833-BC5AC90259E4}" presName="circ1TxSh" presStyleLbl="vennNode1" presStyleIdx="0" presStyleCnt="1" custLinFactNeighborX="63503" custLinFactNeighborY="-9177"/>
      <dgm:spPr/>
      <dgm:t>
        <a:bodyPr/>
        <a:lstStyle/>
        <a:p>
          <a:endParaRPr lang="ru-RU"/>
        </a:p>
      </dgm:t>
    </dgm:pt>
  </dgm:ptLst>
  <dgm:cxnLst>
    <dgm:cxn modelId="{B7597140-E3C3-4ECA-8A9D-EE1FEBC315EB}" type="presOf" srcId="{D9D922A3-D127-40C0-A833-BC5AC90259E4}" destId="{59FAB41C-33B8-49E8-9DCF-62929754171E}" srcOrd="0" destOrd="0" presId="urn:microsoft.com/office/officeart/2005/8/layout/venn1"/>
    <dgm:cxn modelId="{D2593FCD-1069-4033-8EB7-44E521445B6A}" srcId="{0DD64581-0ED1-4444-B224-59A621234EA1}" destId="{D9D922A3-D127-40C0-A833-BC5AC90259E4}" srcOrd="0" destOrd="0" parTransId="{29D95C36-9908-4B30-8A8D-F36A67731935}" sibTransId="{EDEC97E9-97EB-43CF-9998-2898F1AFA93C}"/>
    <dgm:cxn modelId="{DC7E1DD8-CDBB-474A-B68B-1DFC2E97D309}" type="presOf" srcId="{0DD64581-0ED1-4444-B224-59A621234EA1}" destId="{77E03D84-80C3-494C-98B3-4ECF52AB30EA}" srcOrd="0" destOrd="0" presId="urn:microsoft.com/office/officeart/2005/8/layout/venn1"/>
    <dgm:cxn modelId="{BE3E7E8F-72D8-4064-A41E-40730AB6B8FC}" type="presParOf" srcId="{77E03D84-80C3-494C-98B3-4ECF52AB30EA}" destId="{59FAB41C-33B8-49E8-9DCF-62929754171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64581-0ED1-4444-B224-59A621234EA1}" type="doc">
      <dgm:prSet loTypeId="urn:microsoft.com/office/officeart/2005/8/layout/venn1" loCatId="relationship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77E03D84-80C3-494C-98B3-4ECF52AB30EA}" type="pres">
      <dgm:prSet presAssocID="{0DD64581-0ED1-4444-B224-59A621234E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F6941-5B45-4777-BBF9-75E731FE64FF}" type="presOf" srcId="{0DD64581-0ED1-4444-B224-59A621234EA1}" destId="{77E03D84-80C3-494C-98B3-4ECF52AB30E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2408D-816D-4A9F-874C-0F51EAA6FFA9}">
      <dsp:nvSpPr>
        <dsp:cNvPr id="0" name=""/>
        <dsp:cNvSpPr/>
      </dsp:nvSpPr>
      <dsp:spPr>
        <a:xfrm rot="20875460">
          <a:off x="-19078" y="-62293"/>
          <a:ext cx="542213" cy="50405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hlinkClick xmlns:r="http://schemas.openxmlformats.org/officeDocument/2006/relationships" r:id="" action="ppaction://hlinksldjump"/>
            </a:rPr>
            <a:t>2</a:t>
          </a:r>
          <a:endParaRPr lang="ru-RU" sz="2700" kern="1200" dirty="0"/>
        </a:p>
      </dsp:txBody>
      <dsp:txXfrm>
        <a:off x="60327" y="11524"/>
        <a:ext cx="383403" cy="356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AB41C-33B8-49E8-9DCF-62929754171E}">
      <dsp:nvSpPr>
        <dsp:cNvPr id="0" name=""/>
        <dsp:cNvSpPr/>
      </dsp:nvSpPr>
      <dsp:spPr>
        <a:xfrm>
          <a:off x="1007181" y="0"/>
          <a:ext cx="793019" cy="79301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гибкость</a:t>
          </a:r>
          <a:endParaRPr lang="ru-RU" sz="1100" kern="1200" dirty="0"/>
        </a:p>
      </dsp:txBody>
      <dsp:txXfrm>
        <a:off x="1123316" y="116135"/>
        <a:ext cx="560749" cy="560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07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5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6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5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8435" name="Google Shape;126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34;g7e34233582_0_120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Google Shape;135;g7e34233582_0_12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5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0483" name="Google Shape;126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163E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>
            <a:off x="0" y="2824163"/>
            <a:ext cx="7370763" cy="2319337"/>
          </a:xfrm>
          <a:prstGeom prst="rt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Google Shape;11;p2"/>
          <p:cNvSpPr/>
          <p:nvPr/>
        </p:nvSpPr>
        <p:spPr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;p2"/>
          <p:cNvSpPr>
            <a:spLocks noChangeArrowheads="1"/>
          </p:cNvSpPr>
          <p:nvPr/>
        </p:nvSpPr>
        <p:spPr bwMode="auto">
          <a:xfrm rot="10800000">
            <a:off x="5059363" y="0"/>
            <a:ext cx="4084637" cy="2052638"/>
          </a:xfrm>
          <a:prstGeom prst="rtTriangl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Google Shape;13;p2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14;p2"/>
          <p:cNvGrpSpPr>
            <a:grpSpLocks/>
          </p:cNvGrpSpPr>
          <p:nvPr/>
        </p:nvGrpSpPr>
        <p:grpSpPr bwMode="auto">
          <a:xfrm>
            <a:off x="255588" y="0"/>
            <a:ext cx="2249487" cy="1044575"/>
            <a:chOff x="255200" y="592"/>
            <a:chExt cx="2250363" cy="1044300"/>
          </a:xfrm>
        </p:grpSpPr>
        <p:sp>
          <p:nvSpPr>
            <p:cNvPr id="9" name="Google Shape;15;p2"/>
            <p:cNvSpPr>
              <a:spLocks noChangeArrowheads="1"/>
            </p:cNvSpPr>
            <p:nvPr/>
          </p:nvSpPr>
          <p:spPr bwMode="auto">
            <a:xfrm>
              <a:off x="764063" y="592"/>
              <a:ext cx="1741500" cy="1044300"/>
            </a:xfrm>
            <a:prstGeom prst="parallelogram">
              <a:avLst>
                <a:gd name="adj" fmla="val 15319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Google Shape;16;p2"/>
            <p:cNvSpPr>
              <a:spLocks noChangeArrowheads="1"/>
            </p:cNvSpPr>
            <p:nvPr/>
          </p:nvSpPr>
          <p:spPr bwMode="auto">
            <a:xfrm>
              <a:off x="509632" y="592"/>
              <a:ext cx="1741500" cy="1044300"/>
            </a:xfrm>
            <a:prstGeom prst="parallelogram">
              <a:avLst>
                <a:gd name="adj" fmla="val 15319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Google Shape;17;p2"/>
            <p:cNvSpPr>
              <a:spLocks noChangeArrowheads="1"/>
            </p:cNvSpPr>
            <p:nvPr/>
          </p:nvSpPr>
          <p:spPr bwMode="auto">
            <a:xfrm>
              <a:off x="255200" y="592"/>
              <a:ext cx="1741500" cy="1044300"/>
            </a:xfrm>
            <a:prstGeom prst="parallelogram">
              <a:avLst>
                <a:gd name="adj" fmla="val 15319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12" name="Google Shape;18;p2"/>
          <p:cNvGrpSpPr>
            <a:grpSpLocks/>
          </p:cNvGrpSpPr>
          <p:nvPr/>
        </p:nvGrpSpPr>
        <p:grpSpPr bwMode="auto">
          <a:xfrm>
            <a:off x="904875" y="0"/>
            <a:ext cx="2251075" cy="1044575"/>
            <a:chOff x="905395" y="592"/>
            <a:chExt cx="2250363" cy="1044300"/>
          </a:xfrm>
        </p:grpSpPr>
        <p:sp>
          <p:nvSpPr>
            <p:cNvPr id="13" name="Google Shape;19;p2"/>
            <p:cNvSpPr/>
            <p:nvPr/>
          </p:nvSpPr>
          <p:spPr>
            <a:xfrm>
              <a:off x="1414822" y="592"/>
              <a:ext cx="1740936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;p2"/>
            <p:cNvSpPr/>
            <p:nvPr/>
          </p:nvSpPr>
          <p:spPr>
            <a:xfrm>
              <a:off x="1159315" y="592"/>
              <a:ext cx="1742524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;p2"/>
            <p:cNvSpPr/>
            <p:nvPr/>
          </p:nvSpPr>
          <p:spPr>
            <a:xfrm>
              <a:off x="905395" y="592"/>
              <a:ext cx="1740937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;p2"/>
          <p:cNvGrpSpPr>
            <a:grpSpLocks/>
          </p:cNvGrpSpPr>
          <p:nvPr/>
        </p:nvGrpSpPr>
        <p:grpSpPr bwMode="auto">
          <a:xfrm>
            <a:off x="7058025" y="4763"/>
            <a:ext cx="1851025" cy="752475"/>
            <a:chOff x="6917201" y="0"/>
            <a:chExt cx="2227777" cy="863400"/>
          </a:xfrm>
        </p:grpSpPr>
        <p:sp>
          <p:nvSpPr>
            <p:cNvPr id="17" name="Google Shape;23;p2"/>
            <p:cNvSpPr>
              <a:spLocks noChangeArrowheads="1"/>
            </p:cNvSpPr>
            <p:nvPr/>
          </p:nvSpPr>
          <p:spPr bwMode="auto">
            <a:xfrm>
              <a:off x="7641677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8" name="Google Shape;24;p2"/>
            <p:cNvSpPr>
              <a:spLocks noChangeArrowheads="1"/>
            </p:cNvSpPr>
            <p:nvPr/>
          </p:nvSpPr>
          <p:spPr bwMode="auto">
            <a:xfrm>
              <a:off x="7279439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Google Shape;25;p2"/>
            <p:cNvSpPr>
              <a:spLocks noChangeArrowheads="1"/>
            </p:cNvSpPr>
            <p:nvPr/>
          </p:nvSpPr>
          <p:spPr bwMode="auto">
            <a:xfrm>
              <a:off x="6917201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0" name="Google Shape;26;p2"/>
          <p:cNvGrpSpPr>
            <a:grpSpLocks/>
          </p:cNvGrpSpPr>
          <p:nvPr/>
        </p:nvGrpSpPr>
        <p:grpSpPr bwMode="auto">
          <a:xfrm>
            <a:off x="6553200" y="4217988"/>
            <a:ext cx="2389188" cy="925512"/>
            <a:chOff x="6917201" y="0"/>
            <a:chExt cx="2227777" cy="863400"/>
          </a:xfrm>
        </p:grpSpPr>
        <p:sp>
          <p:nvSpPr>
            <p:cNvPr id="21" name="Google Shape;27;p2"/>
            <p:cNvSpPr>
              <a:spLocks noChangeArrowheads="1"/>
            </p:cNvSpPr>
            <p:nvPr/>
          </p:nvSpPr>
          <p:spPr bwMode="auto">
            <a:xfrm>
              <a:off x="7641677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2" name="Google Shape;28;p2"/>
            <p:cNvSpPr>
              <a:spLocks noChangeArrowheads="1"/>
            </p:cNvSpPr>
            <p:nvPr/>
          </p:nvSpPr>
          <p:spPr bwMode="auto">
            <a:xfrm>
              <a:off x="7279439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Google Shape;29;p2"/>
            <p:cNvSpPr>
              <a:spLocks noChangeArrowheads="1"/>
            </p:cNvSpPr>
            <p:nvPr/>
          </p:nvSpPr>
          <p:spPr bwMode="auto">
            <a:xfrm>
              <a:off x="6917201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4" name="Google Shape;30;p2"/>
          <p:cNvGrpSpPr>
            <a:grpSpLocks/>
          </p:cNvGrpSpPr>
          <p:nvPr/>
        </p:nvGrpSpPr>
        <p:grpSpPr bwMode="auto">
          <a:xfrm>
            <a:off x="198438" y="4056063"/>
            <a:ext cx="2795587" cy="1082675"/>
            <a:chOff x="6917201" y="0"/>
            <a:chExt cx="2227777" cy="863400"/>
          </a:xfrm>
        </p:grpSpPr>
        <p:sp>
          <p:nvSpPr>
            <p:cNvPr id="25" name="Google Shape;31;p2"/>
            <p:cNvSpPr>
              <a:spLocks noChangeArrowheads="1"/>
            </p:cNvSpPr>
            <p:nvPr/>
          </p:nvSpPr>
          <p:spPr bwMode="auto">
            <a:xfrm>
              <a:off x="7641677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" name="Google Shape;32;p2"/>
            <p:cNvSpPr>
              <a:spLocks noChangeArrowheads="1"/>
            </p:cNvSpPr>
            <p:nvPr/>
          </p:nvSpPr>
          <p:spPr bwMode="auto">
            <a:xfrm>
              <a:off x="7279439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" name="Google Shape;33;p2"/>
            <p:cNvSpPr>
              <a:spLocks noChangeArrowheads="1"/>
            </p:cNvSpPr>
            <p:nvPr/>
          </p:nvSpPr>
          <p:spPr bwMode="auto">
            <a:xfrm>
              <a:off x="6917201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36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A4B234-65E2-43DA-B0D1-6A0356DEE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67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F362E-E530-48C6-B103-C6E44F5C8F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97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bg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;p4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Google Shape;51;p4"/>
          <p:cNvSpPr/>
          <p:nvPr/>
        </p:nvSpPr>
        <p:spPr>
          <a:xfrm>
            <a:off x="0" y="2824163"/>
            <a:ext cx="7370763" cy="231933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2;p4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55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26DB9C-151D-44E2-803C-2217FBA41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54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bg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;p5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Google Shape;58;p5"/>
          <p:cNvSpPr/>
          <p:nvPr/>
        </p:nvSpPr>
        <p:spPr>
          <a:xfrm>
            <a:off x="0" y="2824163"/>
            <a:ext cx="7370763" cy="231933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9;p5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63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062BDE-A44A-4D51-A9B3-65F7438590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76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bg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5;p6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Google Shape;66;p6"/>
          <p:cNvSpPr/>
          <p:nvPr/>
        </p:nvSpPr>
        <p:spPr>
          <a:xfrm>
            <a:off x="0" y="2824163"/>
            <a:ext cx="7370763" cy="231933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7;p6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" name="Google Shape;69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6D5F20-4913-49BB-ADCA-010AC8660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68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C4A15A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7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Google Shape;72;p7"/>
          <p:cNvSpPr>
            <a:spLocks noChangeArrowheads="1"/>
          </p:cNvSpPr>
          <p:nvPr/>
        </p:nvSpPr>
        <p:spPr bwMode="auto">
          <a:xfrm>
            <a:off x="0" y="2824163"/>
            <a:ext cx="7370763" cy="2319337"/>
          </a:xfrm>
          <a:prstGeom prst="rtTriangl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Google Shape;73;p7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6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95F043-9B78-4D6B-B909-D4838E9BE1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62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;p8"/>
          <p:cNvSpPr/>
          <p:nvPr/>
        </p:nvSpPr>
        <p:spPr>
          <a:xfrm>
            <a:off x="0" y="2822575"/>
            <a:ext cx="7369175" cy="231775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9;p8"/>
          <p:cNvSpPr>
            <a:spLocks noChangeArrowheads="1"/>
          </p:cNvSpPr>
          <p:nvPr/>
        </p:nvSpPr>
        <p:spPr bwMode="auto">
          <a:xfrm flipH="1">
            <a:off x="3582988" y="1554163"/>
            <a:ext cx="5561012" cy="3589337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oogle Shape;80;p8"/>
          <p:cNvGrpSpPr>
            <a:grpSpLocks/>
          </p:cNvGrpSpPr>
          <p:nvPr/>
        </p:nvGrpSpPr>
        <p:grpSpPr bwMode="auto">
          <a:xfrm>
            <a:off x="255588" y="0"/>
            <a:ext cx="2251075" cy="1042988"/>
            <a:chOff x="3961956" y="4383950"/>
            <a:chExt cx="1160548" cy="548700"/>
          </a:xfrm>
        </p:grpSpPr>
        <p:sp>
          <p:nvSpPr>
            <p:cNvPr id="6" name="Google Shape;81;p8"/>
            <p:cNvSpPr>
              <a:spLocks noChangeArrowheads="1"/>
            </p:cNvSpPr>
            <p:nvPr/>
          </p:nvSpPr>
          <p:spPr bwMode="auto">
            <a:xfrm>
              <a:off x="4224904" y="4383950"/>
              <a:ext cx="897600" cy="548700"/>
            </a:xfrm>
            <a:prstGeom prst="parallelogram">
              <a:avLst>
                <a:gd name="adj" fmla="val 15319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Google Shape;82;p8"/>
            <p:cNvSpPr>
              <a:spLocks noChangeArrowheads="1"/>
            </p:cNvSpPr>
            <p:nvPr/>
          </p:nvSpPr>
          <p:spPr bwMode="auto">
            <a:xfrm>
              <a:off x="4093430" y="4383950"/>
              <a:ext cx="897600" cy="548700"/>
            </a:xfrm>
            <a:prstGeom prst="parallelogram">
              <a:avLst>
                <a:gd name="adj" fmla="val 15319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Google Shape;83;p8"/>
            <p:cNvSpPr>
              <a:spLocks noChangeArrowheads="1"/>
            </p:cNvSpPr>
            <p:nvPr/>
          </p:nvSpPr>
          <p:spPr bwMode="auto">
            <a:xfrm>
              <a:off x="3961956" y="4383950"/>
              <a:ext cx="897600" cy="548700"/>
            </a:xfrm>
            <a:prstGeom prst="parallelogram">
              <a:avLst>
                <a:gd name="adj" fmla="val 153196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" name="Google Shape;84;p8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85;p8"/>
          <p:cNvGrpSpPr>
            <a:grpSpLocks/>
          </p:cNvGrpSpPr>
          <p:nvPr/>
        </p:nvGrpSpPr>
        <p:grpSpPr bwMode="auto">
          <a:xfrm>
            <a:off x="34925" y="4522788"/>
            <a:ext cx="1593850" cy="615950"/>
            <a:chOff x="6917201" y="0"/>
            <a:chExt cx="2227777" cy="863400"/>
          </a:xfrm>
        </p:grpSpPr>
        <p:sp>
          <p:nvSpPr>
            <p:cNvPr id="11" name="Google Shape;86;p8"/>
            <p:cNvSpPr/>
            <p:nvPr/>
          </p:nvSpPr>
          <p:spPr>
            <a:xfrm>
              <a:off x="7642782" y="0"/>
              <a:ext cx="1502196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7;p8"/>
            <p:cNvSpPr/>
            <p:nvPr/>
          </p:nvSpPr>
          <p:spPr>
            <a:xfrm>
              <a:off x="7278883" y="0"/>
              <a:ext cx="1504415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8;p8"/>
            <p:cNvSpPr/>
            <p:nvPr/>
          </p:nvSpPr>
          <p:spPr>
            <a:xfrm>
              <a:off x="6917201" y="0"/>
              <a:ext cx="1502197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89;p8"/>
          <p:cNvGrpSpPr>
            <a:grpSpLocks/>
          </p:cNvGrpSpPr>
          <p:nvPr/>
        </p:nvGrpSpPr>
        <p:grpSpPr bwMode="auto">
          <a:xfrm>
            <a:off x="5886450" y="1588"/>
            <a:ext cx="3257550" cy="1260475"/>
            <a:chOff x="6917201" y="0"/>
            <a:chExt cx="2227777" cy="863400"/>
          </a:xfrm>
        </p:grpSpPr>
        <p:sp>
          <p:nvSpPr>
            <p:cNvPr id="15" name="Google Shape;90;p8"/>
            <p:cNvSpPr>
              <a:spLocks noChangeArrowheads="1"/>
            </p:cNvSpPr>
            <p:nvPr/>
          </p:nvSpPr>
          <p:spPr bwMode="auto">
            <a:xfrm>
              <a:off x="7641677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Google Shape;91;p8"/>
            <p:cNvSpPr>
              <a:spLocks noChangeArrowheads="1"/>
            </p:cNvSpPr>
            <p:nvPr/>
          </p:nvSpPr>
          <p:spPr bwMode="auto">
            <a:xfrm>
              <a:off x="7279439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Google Shape;92;p8"/>
            <p:cNvSpPr>
              <a:spLocks noChangeArrowheads="1"/>
            </p:cNvSpPr>
            <p:nvPr/>
          </p:nvSpPr>
          <p:spPr bwMode="auto">
            <a:xfrm>
              <a:off x="6917201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8" name="Google Shape;94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515C78-3CE5-4F8E-9118-AF4566D257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36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bg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9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Google Shape;97;p9"/>
          <p:cNvSpPr/>
          <p:nvPr/>
        </p:nvSpPr>
        <p:spPr>
          <a:xfrm>
            <a:off x="0" y="2824163"/>
            <a:ext cx="7370763" cy="231933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8;p9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102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6B6513-0563-4E8C-943A-E931CDEE5F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761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10"/>
          <p:cNvSpPr>
            <a:spLocks noChangeArrowheads="1"/>
          </p:cNvSpPr>
          <p:nvPr/>
        </p:nvSpPr>
        <p:spPr bwMode="auto">
          <a:xfrm>
            <a:off x="0" y="2824163"/>
            <a:ext cx="7370763" cy="2319337"/>
          </a:xfrm>
          <a:prstGeom prst="rtTriangl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" name="Google Shape;105;p10"/>
          <p:cNvSpPr>
            <a:spLocks noChangeArrowheads="1"/>
          </p:cNvSpPr>
          <p:nvPr/>
        </p:nvSpPr>
        <p:spPr bwMode="auto">
          <a:xfrm flipH="1">
            <a:off x="3582988" y="1550988"/>
            <a:ext cx="5561012" cy="3592512"/>
          </a:xfrm>
          <a:prstGeom prst="rtTriangl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Google Shape;106;p10"/>
          <p:cNvSpPr/>
          <p:nvPr/>
        </p:nvSpPr>
        <p:spPr>
          <a:xfrm>
            <a:off x="203200" y="206375"/>
            <a:ext cx="8737600" cy="47307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6" name="Google Shape;108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A315AE-ACA3-433B-9C54-A5FA56D85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84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C4A15A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;p11"/>
          <p:cNvSpPr>
            <a:spLocks noChangeArrowheads="1"/>
          </p:cNvSpPr>
          <p:nvPr/>
        </p:nvSpPr>
        <p:spPr bwMode="auto">
          <a:xfrm flipH="1">
            <a:off x="5568950" y="2833688"/>
            <a:ext cx="3575050" cy="2309812"/>
          </a:xfrm>
          <a:prstGeom prst="rtTriangl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5" name="Google Shape;111;p11"/>
          <p:cNvGrpSpPr>
            <a:grpSpLocks/>
          </p:cNvGrpSpPr>
          <p:nvPr/>
        </p:nvGrpSpPr>
        <p:grpSpPr bwMode="auto">
          <a:xfrm>
            <a:off x="5959475" y="4119563"/>
            <a:ext cx="2520950" cy="1023937"/>
            <a:chOff x="6917201" y="0"/>
            <a:chExt cx="2227777" cy="863400"/>
          </a:xfrm>
        </p:grpSpPr>
        <p:sp>
          <p:nvSpPr>
            <p:cNvPr id="6" name="Google Shape;112;p11"/>
            <p:cNvSpPr/>
            <p:nvPr/>
          </p:nvSpPr>
          <p:spPr>
            <a:xfrm>
              <a:off x="7641088" y="0"/>
              <a:ext cx="150389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13;p11"/>
            <p:cNvSpPr/>
            <p:nvPr/>
          </p:nvSpPr>
          <p:spPr>
            <a:xfrm>
              <a:off x="7279145" y="0"/>
              <a:ext cx="150389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14;p11"/>
            <p:cNvSpPr/>
            <p:nvPr/>
          </p:nvSpPr>
          <p:spPr>
            <a:xfrm>
              <a:off x="6917201" y="0"/>
              <a:ext cx="150389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15;p11"/>
          <p:cNvGrpSpPr>
            <a:grpSpLocks/>
          </p:cNvGrpSpPr>
          <p:nvPr/>
        </p:nvGrpSpPr>
        <p:grpSpPr bwMode="auto">
          <a:xfrm>
            <a:off x="198438" y="0"/>
            <a:ext cx="2795587" cy="1082675"/>
            <a:chOff x="6917201" y="0"/>
            <a:chExt cx="2227777" cy="863400"/>
          </a:xfrm>
        </p:grpSpPr>
        <p:sp>
          <p:nvSpPr>
            <p:cNvPr id="10" name="Google Shape;116;p11"/>
            <p:cNvSpPr>
              <a:spLocks noChangeArrowheads="1"/>
            </p:cNvSpPr>
            <p:nvPr/>
          </p:nvSpPr>
          <p:spPr bwMode="auto">
            <a:xfrm>
              <a:off x="7641677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Google Shape;117;p11"/>
            <p:cNvSpPr>
              <a:spLocks noChangeArrowheads="1"/>
            </p:cNvSpPr>
            <p:nvPr/>
          </p:nvSpPr>
          <p:spPr bwMode="auto">
            <a:xfrm>
              <a:off x="7279439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2" name="Google Shape;118;p11"/>
            <p:cNvSpPr>
              <a:spLocks noChangeArrowheads="1"/>
            </p:cNvSpPr>
            <p:nvPr/>
          </p:nvSpPr>
          <p:spPr bwMode="auto">
            <a:xfrm>
              <a:off x="6917201" y="0"/>
              <a:ext cx="1503300" cy="863400"/>
            </a:xfrm>
            <a:prstGeom prst="parallelogram">
              <a:avLst>
                <a:gd name="adj" fmla="val 15802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charset="0"/>
                <a:defRPr sz="140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21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2C3351-1171-4062-A812-59E6224CC5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65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391525" y="4543425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233A44"/>
                </a:solidFill>
                <a:latin typeface="Nunito" charset="-52"/>
                <a:sym typeface="Nunito" charset="-52"/>
              </a:defRPr>
            </a:lvl1pPr>
          </a:lstStyle>
          <a:p>
            <a:fld id="{F2B3C493-7FD0-47D4-8AF0-78A1E3708D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slide" Target="slide5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to.ru/norms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 rot="602795" flipH="1">
            <a:off x="3820440" y="629946"/>
            <a:ext cx="3620355" cy="1463556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  <a:outerShdw blurRad="300038" dist="200025" dir="9780000" algn="bl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 charset="-52"/>
              <a:buNone/>
            </a:pPr>
            <a:r>
              <a:rPr lang="ru-RU" altLang="ru-RU" sz="1600" dirty="0" smtClean="0">
                <a:solidFill>
                  <a:srgbClr val="163EF5"/>
                </a:solidFill>
                <a:sym typeface="Roboto" charset="0"/>
              </a:rPr>
              <a:t>"ГТО - это - ВО!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 charset="-52"/>
              <a:buNone/>
            </a:pPr>
            <a:r>
              <a:rPr lang="ru-RU" altLang="ru-RU" sz="1600" dirty="0" smtClean="0">
                <a:solidFill>
                  <a:srgbClr val="163EF5"/>
                </a:solidFill>
                <a:sym typeface="Roboto" charset="0"/>
              </a:rPr>
              <a:t>Выполняем тест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 charset="-52"/>
              <a:buNone/>
            </a:pPr>
            <a:r>
              <a:rPr lang="ru-RU" altLang="ru-RU" sz="1600" dirty="0" smtClean="0">
                <a:solidFill>
                  <a:srgbClr val="163EF5"/>
                </a:solidFill>
                <a:sym typeface="Roboto" charset="0"/>
              </a:rPr>
              <a:t>- гибкость"</a:t>
            </a:r>
            <a:endParaRPr lang="ru-RU" altLang="ru-RU" sz="1600" dirty="0" smtClean="0">
              <a:solidFill>
                <a:srgbClr val="163EF5"/>
              </a:solidFill>
              <a:sym typeface="Nunito" charset="-52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 rot="654876">
            <a:off x="7215188" y="3897313"/>
            <a:ext cx="952500" cy="447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127000"/>
              </a:lnSpc>
            </a:pPr>
            <a:r>
              <a:rPr lang="ru-RU" altLang="ru-RU" sz="1600" b="1">
                <a:solidFill>
                  <a:srgbClr val="1155CC"/>
                </a:solidFill>
                <a:latin typeface="Roboto" charset="0"/>
                <a:sym typeface="Roboto" charset="0"/>
              </a:rPr>
              <a:t>Удачи!</a:t>
            </a:r>
            <a:endParaRPr lang="ru-RU" altLang="ru-RU" sz="1100" u="sng">
              <a:solidFill>
                <a:srgbClr val="1155CC"/>
              </a:solidFill>
            </a:endParaRPr>
          </a:p>
        </p:txBody>
      </p:sp>
      <p:sp>
        <p:nvSpPr>
          <p:cNvPr id="130" name="Google Shape;130;p13"/>
          <p:cNvSpPr/>
          <p:nvPr/>
        </p:nvSpPr>
        <p:spPr>
          <a:xfrm rot="20909804">
            <a:off x="358717" y="2242226"/>
            <a:ext cx="3308784" cy="140833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00FF"/>
                </a:solidFill>
                <a:sym typeface="Roboto" charset="0"/>
              </a:rPr>
              <a:t>Как правильно выполнять тест наклон вперед  </a:t>
            </a:r>
            <a:r>
              <a:rPr lang="ru-RU" altLang="ru-RU" sz="1200" dirty="0">
                <a:solidFill>
                  <a:srgbClr val="163EF5"/>
                </a:solidFill>
              </a:rPr>
              <a:t> </a:t>
            </a:r>
            <a:r>
              <a:rPr lang="ru-RU" altLang="ru-RU" sz="1600" dirty="0">
                <a:solidFill>
                  <a:srgbClr val="163EF5"/>
                </a:solidFill>
              </a:rPr>
              <a:t>из положения стоя с прямыми ногами на  гимнастической скамье</a:t>
            </a:r>
            <a:r>
              <a:rPr lang="ru-RU" altLang="ru-RU" sz="1600" dirty="0">
                <a:solidFill>
                  <a:srgbClr val="0000FF"/>
                </a:solidFill>
                <a:latin typeface="Roboto" charset="0"/>
                <a:sym typeface="Roboto" charset="0"/>
              </a:rPr>
              <a:t/>
            </a:r>
            <a:br>
              <a:rPr lang="ru-RU" altLang="ru-RU" sz="1600" dirty="0">
                <a:solidFill>
                  <a:srgbClr val="0000FF"/>
                </a:solidFill>
                <a:latin typeface="Roboto" charset="0"/>
                <a:sym typeface="Roboto" charset="0"/>
              </a:rPr>
            </a:br>
            <a:r>
              <a:rPr lang="ru-RU" altLang="ru-RU" sz="1600" dirty="0">
                <a:solidFill>
                  <a:srgbClr val="0000FF"/>
                </a:solidFill>
                <a:latin typeface="Roboto" charset="0"/>
                <a:sym typeface="Roboto" charset="0"/>
              </a:rPr>
              <a:t>                                                </a:t>
            </a:r>
            <a:endParaRPr lang="ru-RU" altLang="ru-RU" sz="1600" dirty="0">
              <a:solidFill>
                <a:srgbClr val="0000FF"/>
              </a:solidFill>
            </a:endParaRPr>
          </a:p>
        </p:txBody>
      </p:sp>
      <p:sp>
        <p:nvSpPr>
          <p:cNvPr id="131" name="Google Shape;131;p13"/>
          <p:cNvSpPr/>
          <p:nvPr/>
        </p:nvSpPr>
        <p:spPr>
          <a:xfrm rot="654687">
            <a:off x="4894993" y="2959730"/>
            <a:ext cx="3722003" cy="144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00FF"/>
                </a:solidFill>
                <a:sym typeface="Roboto" charset="0"/>
              </a:rPr>
              <a:t>Талисманы фестиваля </a:t>
            </a:r>
          </a:p>
          <a:p>
            <a:pPr eaLnBrk="1" hangingPunct="1"/>
            <a:r>
              <a:rPr lang="ru-RU" altLang="ru-RU" sz="1600" dirty="0">
                <a:solidFill>
                  <a:srgbClr val="0000FF"/>
                </a:solidFill>
                <a:sym typeface="Roboto" charset="0"/>
              </a:rPr>
              <a:t>            ВФСК ГТО</a:t>
            </a:r>
            <a:endParaRPr lang="ru-RU" altLang="ru-RU" sz="1600" dirty="0"/>
          </a:p>
          <a:p>
            <a:pPr eaLnBrk="1" hangingPunct="1"/>
            <a:endParaRPr lang="ru-RU" altLang="ru-RU" dirty="0">
              <a:solidFill>
                <a:srgbClr val="0000FF"/>
              </a:solidFill>
            </a:endParaRPr>
          </a:p>
        </p:txBody>
      </p:sp>
      <p:pic>
        <p:nvPicPr>
          <p:cNvPr id="11276" name="Google Shape;132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675">
            <a:off x="6461125" y="1187450"/>
            <a:ext cx="9572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85952612"/>
              </p:ext>
            </p:extLst>
          </p:nvPr>
        </p:nvGraphicFramePr>
        <p:xfrm>
          <a:off x="3059832" y="2859782"/>
          <a:ext cx="50405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Овал 9"/>
          <p:cNvSpPr/>
          <p:nvPr/>
        </p:nvSpPr>
        <p:spPr>
          <a:xfrm rot="880839">
            <a:off x="4114010" y="1271442"/>
            <a:ext cx="466928" cy="447221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281" name="TextBox 3"/>
          <p:cNvSpPr txBox="1">
            <a:spLocks noChangeArrowheads="1"/>
          </p:cNvSpPr>
          <p:nvPr/>
        </p:nvSpPr>
        <p:spPr bwMode="auto">
          <a:xfrm rot="725533">
            <a:off x="4168775" y="1252538"/>
            <a:ext cx="357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chemeClr val="tx1"/>
                </a:solidFill>
                <a:hlinkClick r:id="" action="ppaction://hlinkshowjump?jump=nextslide"/>
              </a:rPr>
              <a:t>1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pic>
        <p:nvPicPr>
          <p:cNvPr id="11282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554">
            <a:off x="7280275" y="3303588"/>
            <a:ext cx="12255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 rot="435452">
            <a:off x="4940203" y="3467542"/>
            <a:ext cx="490526" cy="515472"/>
            <a:chOff x="299206" y="-87711"/>
            <a:chExt cx="490526" cy="5154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299206" y="-87711"/>
              <a:ext cx="466928" cy="466928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ru-RU" sz="2400" kern="0" dirty="0">
                <a:sym typeface="Arial"/>
              </a:endParaRPr>
            </a:p>
          </p:txBody>
        </p:sp>
        <p:sp>
          <p:nvSpPr>
            <p:cNvPr id="16" name="Овал 4"/>
            <p:cNvSpPr/>
            <p:nvPr/>
          </p:nvSpPr>
          <p:spPr>
            <a:xfrm>
              <a:off x="459564" y="97593"/>
              <a:ext cx="330168" cy="330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0" tIns="0" rIns="0" bIns="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ru-RU" sz="2500" dirty="0">
                <a:sym typeface="Arial"/>
              </a:endParaRPr>
            </a:p>
          </p:txBody>
        </p:sp>
      </p:grpSp>
      <p:sp>
        <p:nvSpPr>
          <p:cNvPr id="11284" name="Прямоугольник 1"/>
          <p:cNvSpPr>
            <a:spLocks noChangeArrowheads="1"/>
          </p:cNvSpPr>
          <p:nvPr/>
        </p:nvSpPr>
        <p:spPr bwMode="auto">
          <a:xfrm rot="1052903">
            <a:off x="4999038" y="34845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FFFF"/>
                </a:solidFill>
                <a:hlinkClick r:id="rId10" action="ppaction://hlinksldjump"/>
              </a:rPr>
              <a:t>3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66873" y="3219822"/>
          <a:ext cx="1800200" cy="79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лево 5">
            <a:hlinkClick r:id="" action="ppaction://hlinkshowjump?jump=firstslide"/>
          </p:cNvPr>
          <p:cNvSpPr/>
          <p:nvPr/>
        </p:nvSpPr>
        <p:spPr>
          <a:xfrm>
            <a:off x="674688" y="3727450"/>
            <a:ext cx="803275" cy="358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122613" y="3673475"/>
            <a:ext cx="56880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00796B"/>
                </a:solidFill>
              </a:rPr>
              <a:t>ГТО — это возможность гармоничного развития. После такой подготовки человек, будет хорошо развит физически, у него будет хорошая координация. ГТО научит быть дисциплинированным, организованным, терпеливым. В жизни это обязательно пригодится.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4688" y="484188"/>
            <a:ext cx="8145462" cy="11684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rgbClr val="163EF5"/>
                </a:solidFill>
              </a:rPr>
              <a:t>                                         Всероссийский физкультурно-спортивный комплекс</a:t>
            </a:r>
          </a:p>
          <a:p>
            <a:pPr algn="just" eaLnBrk="1" hangingPunct="1"/>
            <a:r>
              <a:rPr lang="ru-RU" altLang="ru-RU" dirty="0">
                <a:solidFill>
                  <a:srgbClr val="163EF5"/>
                </a:solidFill>
              </a:rPr>
              <a:t>                                                         "Готов к труду и обороне" – </a:t>
            </a:r>
          </a:p>
          <a:p>
            <a:pPr algn="just" eaLnBrk="1" hangingPunct="1"/>
            <a:r>
              <a:rPr lang="ru-RU" altLang="ru-RU" dirty="0">
                <a:solidFill>
                  <a:srgbClr val="163EF5"/>
                </a:solidFill>
              </a:rPr>
              <a:t>                        программная и нормативная основа системы физического воспитания             различных групп населения России. Комплекс устанавливает государственные требования к физической подготовленности и предусматривает выполнение определенных нормативов.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913" y="1555750"/>
            <a:ext cx="6769100" cy="203200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endParaRPr lang="ru-RU" altLang="ru-RU" b="1" dirty="0">
              <a:solidFill>
                <a:srgbClr val="163EF5"/>
              </a:solidFill>
            </a:endParaRPr>
          </a:p>
          <a:p>
            <a:pPr algn="ctr" eaLnBrk="1" hangingPunct="1"/>
            <a:r>
              <a:rPr lang="ru-RU" altLang="ru-RU" b="1" dirty="0">
                <a:solidFill>
                  <a:srgbClr val="9E7C38"/>
                </a:solidFill>
              </a:rPr>
              <a:t>ТЫ СМОЖЕШЬ ВСЕ,    СДАВ НОРМАТИВЫ ГТО!</a:t>
            </a:r>
          </a:p>
          <a:p>
            <a:pPr algn="ctr" eaLnBrk="1" hangingPunct="1"/>
            <a:endParaRPr lang="ru-RU" altLang="ru-RU" dirty="0">
              <a:solidFill>
                <a:srgbClr val="9E7C38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9E7C38"/>
                </a:solidFill>
              </a:rPr>
              <a:t>На всех ступенях ГТО  выполняется тест  «наклон вперед из положения стоя с прямыми ногами на  гимнастической скамье». Посмотреть показатель в своей возрастной категории и правильность выполнения испытания можно на сайте  ВФСК ГТО- </a:t>
            </a:r>
            <a:r>
              <a:rPr lang="ru-RU" altLang="ru-RU" u="sng" dirty="0">
                <a:solidFill>
                  <a:srgbClr val="9E7C38"/>
                </a:solidFill>
                <a:hlinkClick r:id="rId8"/>
              </a:rPr>
              <a:t>www.gto.ru/norms</a:t>
            </a:r>
            <a:r>
              <a:rPr lang="ru-RU" altLang="ru-RU" u="sng" dirty="0">
                <a:solidFill>
                  <a:srgbClr val="9E7C38"/>
                </a:solidFill>
              </a:rPr>
              <a:t> </a:t>
            </a:r>
          </a:p>
          <a:p>
            <a:pPr eaLnBrk="1" hangingPunct="1"/>
            <a:r>
              <a:rPr lang="ru-RU" altLang="ru-RU" dirty="0">
                <a:solidFill>
                  <a:srgbClr val="9E7C38"/>
                </a:solidFill>
              </a:rPr>
              <a:t>                                           Проверив себя, ты поверишь в себя !</a:t>
            </a:r>
          </a:p>
          <a:p>
            <a:pPr eaLnBrk="1" hangingPunct="1"/>
            <a:r>
              <a:rPr lang="ru-RU" altLang="ru-RU" dirty="0">
                <a:solidFill>
                  <a:srgbClr val="9E7C38"/>
                </a:solidFill>
              </a:rPr>
              <a:t>                                Ты сможешь поучаствовать в фестивале ФВСК ГТО !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339725"/>
            <a:ext cx="7505700" cy="5032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 charset="-52"/>
              <a:buNone/>
            </a:pPr>
            <a:r>
              <a:rPr lang="ru-RU" altLang="ru-RU" sz="2400" smtClean="0">
                <a:solidFill>
                  <a:srgbClr val="00796B"/>
                </a:solidFill>
                <a:latin typeface="Arial" charset="0"/>
                <a:cs typeface="Arial" charset="0"/>
                <a:sym typeface="Nunito" charset="-52"/>
              </a:rPr>
              <a:t>Гибкость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088" y="627063"/>
            <a:ext cx="7777162" cy="4248150"/>
          </a:xfrm>
        </p:spPr>
        <p:txBody>
          <a:bodyPr/>
          <a:lstStyle/>
          <a:p>
            <a:pPr marL="14605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Font typeface="Calibri" pitchFamily="34" charset="0"/>
              <a:buNone/>
            </a:pPr>
            <a:endParaRPr lang="ru-RU" altLang="ru-RU" b="1" smtClean="0">
              <a:solidFill>
                <a:srgbClr val="9E7C3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marL="14605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Font typeface="Calibri" pitchFamily="34" charset="0"/>
              <a:buNone/>
            </a:pPr>
            <a:r>
              <a:rPr lang="ru-RU" altLang="ru-RU" smtClean="0">
                <a:solidFill>
                  <a:srgbClr val="9E7C38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Наверное, ни одно из физических качеств не связано таким тесным образом с возрастом человека, как гибкость. Гибкость - физическое качество, которое до недавнего времени было "Золушкой" среди других своих более удачливых сестер. Мы с готовностью признали, как важно быть сильным, ловким, выносливым, а гибкость... Пусть гимнасты и балерины, думают многие, садятся на шпагаты, а нам в повседневной жизни это умение вряд ли пригодится.</a:t>
            </a:r>
          </a:p>
          <a:p>
            <a:pPr marL="14605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Font typeface="Calibri" pitchFamily="34" charset="0"/>
              <a:buNone/>
            </a:pPr>
            <a:r>
              <a:rPr lang="ru-RU" altLang="ru-RU" smtClean="0">
                <a:solidFill>
                  <a:srgbClr val="9E7C38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Однако гибкое тело - это не только умение садиться на шпагат, она характеризует состояние </a:t>
            </a:r>
          </a:p>
          <a:p>
            <a:pPr marL="14605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Font typeface="Calibri" pitchFamily="34" charset="0"/>
              <a:buNone/>
            </a:pPr>
            <a:r>
              <a:rPr lang="ru-RU" altLang="ru-RU" smtClean="0">
                <a:solidFill>
                  <a:srgbClr val="9E7C38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позвоночника (чем он подвижней, тем лучше) и всех, даже самых маленьких, суставов и связок. </a:t>
            </a:r>
          </a:p>
          <a:p>
            <a:pPr marL="14605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Font typeface="Calibri" pitchFamily="34" charset="0"/>
              <a:buNone/>
            </a:pPr>
            <a:r>
              <a:rPr lang="ru-RU" altLang="ru-RU" smtClean="0">
                <a:solidFill>
                  <a:srgbClr val="9E7C38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Наконец, гибкость - это рациональная работа ваших мышц. Чем больше амплитуда движений - а именно это мы и называем гибкостью - тем легче вам двигаться. Представьте, что мышцы, связки - та же одежда, с той лишь разницей, что она обладает ценными свойствами - способностью к растяжению. И эту способность можно и нужно развивать. Тем более сейчас, когда существуют такие виды спорта и физкультурно-оздоровительные занятия, как ритмическая гимнастика, акробатический рок-н-ролл, каратэ, ушу, которые требуют весьма значительного развития гибкости. У человека, диапазон движений которого Невелик постоянно затрачиваются лишние усилия, лишняя энергия на то, чтобы преодолеть сопротивление собственного тела.</a:t>
            </a:r>
          </a:p>
          <a:p>
            <a:pPr marL="146050" indent="0" algn="just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Font typeface="Calibri" pitchFamily="34" charset="0"/>
              <a:buNone/>
            </a:pPr>
            <a:r>
              <a:rPr lang="ru-RU" altLang="ru-RU" smtClean="0">
                <a:solidFill>
                  <a:srgbClr val="9E7C38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Гибкие же люди двигаются по-молодому легко и красиво.</a:t>
            </a:r>
          </a:p>
          <a:p>
            <a:pPr marL="146050" indent="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233A44"/>
              </a:buClr>
              <a:buFont typeface="Calibri" pitchFamily="34" charset="0"/>
              <a:buChar char="●"/>
            </a:pPr>
            <a:endParaRPr lang="ru-RU" altLang="ru-RU" smtClean="0">
              <a:solidFill>
                <a:srgbClr val="9E7C3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Стрелка вниз 3">
            <a:hlinkClick r:id="rId2" action="ppaction://hlinksldjump"/>
          </p:cNvPr>
          <p:cNvSpPr/>
          <p:nvPr/>
        </p:nvSpPr>
        <p:spPr>
          <a:xfrm rot="5400000">
            <a:off x="425450" y="4254500"/>
            <a:ext cx="41275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ctrTitle"/>
          </p:nvPr>
        </p:nvSpPr>
        <p:spPr>
          <a:xfrm>
            <a:off x="2520950" y="530225"/>
            <a:ext cx="4346575" cy="958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F7B51"/>
              </a:buClr>
              <a:buFont typeface="Nunito" charset="-52"/>
              <a:buNone/>
            </a:pPr>
            <a:r>
              <a:rPr lang="ru-RU" altLang="ru-RU" sz="1800" b="1" smtClean="0">
                <a:solidFill>
                  <a:srgbClr val="163EF5"/>
                </a:solidFill>
                <a:latin typeface="Arial" charset="0"/>
                <a:cs typeface="Arial" charset="0"/>
                <a:sym typeface="Roboto" charset="0"/>
              </a:rPr>
              <a:t>"ГТО- это - ВО!   Выполняем тест - гибкость"</a:t>
            </a:r>
            <a:endParaRPr lang="ru-RU" altLang="ru-RU" sz="1800" b="1" smtClean="0">
              <a:solidFill>
                <a:srgbClr val="163EF5"/>
              </a:solidFill>
              <a:latin typeface="Arial" charset="0"/>
              <a:cs typeface="Arial" charset="0"/>
              <a:sym typeface="Nunito" charset="-52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2204937" y="4083471"/>
            <a:ext cx="4941650" cy="579319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ru" sz="1600" kern="0" dirty="0">
                <a:solidFill>
                  <a:schemeClr val="accent6"/>
                </a:solidFill>
                <a:highlight>
                  <a:srgbClr val="FFFFFF"/>
                </a:highlight>
                <a:latin typeface="+mn-lt"/>
                <a:ea typeface="Roboto"/>
                <a:cs typeface="Roboto"/>
                <a:sym typeface="Roboto"/>
              </a:rPr>
              <a:t>  Смотрим,   как правильно выполнять тест                                 наклон вперед на гимнастической скамейке</a:t>
            </a:r>
            <a:endParaRPr sz="1600" kern="0" dirty="0">
              <a:solidFill>
                <a:schemeClr val="accent6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Стрелка влево 2">
            <a:hlinkClick r:id="" action="ppaction://hlinkshowjump?jump=firstslide"/>
          </p:cNvPr>
          <p:cNvSpPr/>
          <p:nvPr/>
        </p:nvSpPr>
        <p:spPr>
          <a:xfrm>
            <a:off x="454025" y="3635375"/>
            <a:ext cx="946150" cy="441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pic>
        <p:nvPicPr>
          <p:cNvPr id="2" name="гто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607.63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7784" y="1316109"/>
            <a:ext cx="4123137" cy="231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274346" y="3466184"/>
          <a:ext cx="497428" cy="466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6238" y="260350"/>
            <a:ext cx="5518150" cy="2030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163EF5"/>
              </a:solidFill>
            </a:endParaRPr>
          </a:p>
          <a:p>
            <a:pPr eaLnBrk="1" hangingPunct="1"/>
            <a:r>
              <a:rPr lang="ru-RU" altLang="ru-RU" sz="1600">
                <a:solidFill>
                  <a:srgbClr val="163EF5"/>
                </a:solidFill>
              </a:rPr>
              <a:t>                                 Талисманы фестиваля ВФСК ГТО </a:t>
            </a:r>
          </a:p>
          <a:p>
            <a:pPr algn="just" eaLnBrk="1" hangingPunct="1"/>
            <a:r>
              <a:rPr lang="ru-RU" altLang="ru-RU" sz="1600">
                <a:solidFill>
                  <a:srgbClr val="163EF5"/>
                </a:solidFill>
              </a:rPr>
              <a:t>                               соответствуют качествам, в какой-то  степени   связанных с культурой и фольклором России - образы диких животных России, всем знакомых зверей. Может быть, под сомнение попадает леопард, однако  выбрали самый редкий вид леопарда, который внесен в Красную книгу России - дальневосточный".</a:t>
            </a: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14313"/>
            <a:ext cx="31527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>
            <a:hlinkClick r:id="" action="ppaction://hlinkshowjump?jump=firstslide"/>
          </p:cNvPr>
          <p:cNvSpPr/>
          <p:nvPr/>
        </p:nvSpPr>
        <p:spPr>
          <a:xfrm>
            <a:off x="376238" y="3948113"/>
            <a:ext cx="803275" cy="358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kern="0">
              <a:sym typeface="Arial"/>
            </a:endParaRP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238375" y="41275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3135313" y="3767138"/>
            <a:ext cx="5629275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163EF5"/>
                </a:solidFill>
              </a:rPr>
              <a:t>Зайка Лиза и волчонок Макар  олицетворяют детство полное ярких эмоций, жажду постигать новое, учиться,   все те качества, которые присущи маленьким детям".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9063" y="2405063"/>
            <a:ext cx="675640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163EF5"/>
                </a:solidFill>
              </a:rPr>
              <a:t>Леопард Вика олицетворяет молодость, грацию, красоту, скорость; </a:t>
            </a:r>
          </a:p>
          <a:p>
            <a:pPr algn="just" eaLnBrk="1" hangingPunct="1"/>
            <a:r>
              <a:rPr lang="ru-RU" altLang="ru-RU" sz="1600">
                <a:solidFill>
                  <a:srgbClr val="163EF5"/>
                </a:solidFill>
              </a:rPr>
              <a:t>медведь Потап – силу; лиса Василиса - это олицетворение юношеского максимализма, такой продвинутый современный подросток с хорошим воспитанием и правильными жизненными установками и ценностями. 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524</Words>
  <Application>Microsoft Office PowerPoint</Application>
  <PresentationFormat>Экран (16:9)</PresentationFormat>
  <Paragraphs>36</Paragraphs>
  <Slides>5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Roboto</vt:lpstr>
      <vt:lpstr>Nunito</vt:lpstr>
      <vt:lpstr>Shift</vt:lpstr>
      <vt:lpstr>"ГТО - это - ВО!    Выполняем тест  - гибкость"</vt:lpstr>
      <vt:lpstr>Презентация PowerPoint</vt:lpstr>
      <vt:lpstr>Гибкость</vt:lpstr>
      <vt:lpstr>"ГТО- это - ВО!   Выполняем тест - гибкость"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"ГТО - это - ВО!    Выполняем тест  - гибкость"</dc:title>
  <dc:creator>W12</dc:creator>
  <cp:lastModifiedBy>Пользователь Windows</cp:lastModifiedBy>
  <cp:revision>49</cp:revision>
  <dcterms:modified xsi:type="dcterms:W3CDTF">2020-03-05T06:47:09Z</dcterms:modified>
</cp:coreProperties>
</file>